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9" r:id="rId13"/>
    <p:sldId id="282" r:id="rId14"/>
    <p:sldId id="280" r:id="rId15"/>
    <p:sldId id="271" r:id="rId16"/>
    <p:sldId id="269" r:id="rId17"/>
    <p:sldId id="272" r:id="rId18"/>
    <p:sldId id="270" r:id="rId19"/>
    <p:sldId id="273" r:id="rId20"/>
    <p:sldId id="274" r:id="rId21"/>
    <p:sldId id="275" r:id="rId22"/>
    <p:sldId id="277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4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IODVS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Intra-Operation Dynamic Voltage Scaling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Daniel Moore</a:t>
            </a:r>
          </a:p>
          <a:p>
            <a:r>
              <a:rPr lang="en-US" sz="2400" dirty="0" smtClean="0"/>
              <a:t>October 17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Adjustable SMPS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44329"/>
            <a:ext cx="4364038" cy="1910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TPS62240 efficient at light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~80% at 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2MHz GBP, 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modulated by current into the FB pin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 D9 allows the SMPS to enter a ‘default’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U25 / R105 allow FB current to be modulated by BUCKADJ3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C144 holds the adjustment voltage so that other domains can be ‘refreshed’ in round robin fashion</a:t>
            </a:r>
          </a:p>
        </p:txBody>
      </p:sp>
    </p:spTree>
    <p:extLst>
      <p:ext uri="{BB962C8B-B14F-4D97-AF65-F5344CB8AC3E}">
        <p14:creationId xmlns:p14="http://schemas.microsoft.com/office/powerpoint/2010/main" val="1245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358717"/>
          </a:xfrm>
        </p:spPr>
        <p:txBody>
          <a:bodyPr/>
          <a:lstStyle/>
          <a:p>
            <a:r>
              <a:rPr lang="en-US" dirty="0" smtClean="0"/>
              <a:t>Peripheral Domain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62" y="631767"/>
            <a:ext cx="2116088" cy="535870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631768"/>
            <a:ext cx="3008313" cy="54943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Honeywell HIH6130 (I</a:t>
            </a:r>
            <a:r>
              <a:rPr lang="en-US" baseline="30000" dirty="0" smtClean="0"/>
              <a:t>2</a:t>
            </a:r>
            <a:r>
              <a:rPr lang="en-US" dirty="0" smtClean="0"/>
              <a:t>C) Temperature/Humidity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Microchip 25AA512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</a:t>
            </a:r>
            <a:r>
              <a:rPr lang="en-US" dirty="0" smtClean="0"/>
              <a:t>5.5V (20MHz)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</a:t>
            </a:r>
            <a:r>
              <a:rPr lang="en-US" dirty="0" smtClean="0"/>
              <a:t>1.8V (2MHz)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Numonyx</a:t>
            </a:r>
            <a:r>
              <a:rPr lang="en-US" dirty="0" smtClean="0"/>
              <a:t> M25PX16 (16Mbit)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</a:t>
            </a:r>
            <a:r>
              <a:rPr lang="en-US" dirty="0" smtClean="0"/>
              <a:t>3.6V (50MHz)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</a:t>
            </a:r>
            <a:r>
              <a:rPr lang="en-US" dirty="0" smtClean="0"/>
              <a:t>2.3V (25MHz)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Mode SD 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Lexar SDSC: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Sandisk</a:t>
            </a:r>
            <a:r>
              <a:rPr lang="en-US" dirty="0" smtClean="0"/>
              <a:t>: SDSC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Swissbit</a:t>
            </a:r>
            <a:r>
              <a:rPr lang="en-US" dirty="0" smtClean="0"/>
              <a:t>: SDSC 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Kingston: SDSC 2.0GB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2.7V (operating)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2.0V (Idle/Read)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4000" dirty="0" smtClean="0"/>
              <a:t>Current Research / Objectives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 smtClean="0"/>
                  <a:t>Dynamic Voltage and Frequency Scaling (DVFS)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and max frequency is determined by V</a:t>
                </a:r>
              </a:p>
              <a:p>
                <a:pPr lvl="1"/>
                <a:r>
                  <a:rPr lang="en-US" sz="2400" dirty="0" smtClean="0"/>
                  <a:t>Therefore performance (typically linearly) tracks applied voltage</a:t>
                </a:r>
              </a:p>
              <a:p>
                <a:pPr lvl="1"/>
                <a:r>
                  <a:rPr lang="en-US" sz="2400" dirty="0" smtClean="0"/>
                  <a:t>Common in microprocessors and gaining popularity in microcontrollers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Dynamic Power Management (DPM)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where </a:t>
                </a:r>
                <a:r>
                  <a:rPr lang="el-GR" sz="2400" dirty="0" smtClean="0"/>
                  <a:t>α</a:t>
                </a:r>
                <a:r>
                  <a:rPr lang="en-US" sz="2400" dirty="0" smtClean="0"/>
                  <a:t> corresponds to the ratio of active gates </a:t>
                </a:r>
              </a:p>
              <a:p>
                <a:pPr lvl="1"/>
                <a:r>
                  <a:rPr lang="en-US" sz="2400" dirty="0" smtClean="0"/>
                  <a:t>Sleep / Deep Power down modes</a:t>
                </a:r>
              </a:p>
              <a:p>
                <a:pPr lvl="1"/>
                <a:r>
                  <a:rPr lang="en-US" sz="2400" dirty="0" smtClean="0"/>
                  <a:t>Energy is saved </a:t>
                </a:r>
                <a:r>
                  <a:rPr lang="en-US" sz="2400" u="sng" dirty="0" smtClean="0"/>
                  <a:t>while the device is not in use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Results in increased response time (a wake up time)</a:t>
                </a:r>
              </a:p>
              <a:p>
                <a:pPr lvl="2"/>
                <a:r>
                  <a:rPr lang="en-US" sz="2000" dirty="0" smtClean="0"/>
                  <a:t>There is a lot of research dedicated to mitigating this (prediction / modelling)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 Intra-Operation Dynamic Voltage Scaling (IODVS)</a:t>
                </a:r>
              </a:p>
              <a:p>
                <a:pPr lvl="1"/>
                <a:r>
                  <a:rPr lang="en-US" sz="2400" dirty="0" smtClean="0"/>
                  <a:t>Realize the power savings afforded by low performance states </a:t>
                </a:r>
                <a:r>
                  <a:rPr lang="en-US" sz="2400" u="sng" dirty="0" smtClean="0"/>
                  <a:t>as the device is operating</a:t>
                </a:r>
              </a:p>
              <a:p>
                <a:pPr lvl="1"/>
                <a:r>
                  <a:rPr lang="en-US" sz="2400" dirty="0" smtClean="0"/>
                  <a:t>Response time should be unaffected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  <a:blipFill rotWithShape="0">
                <a:blip r:embed="rId2"/>
                <a:stretch>
                  <a:fillRect l="-726" t="-1720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3200" dirty="0" smtClean="0"/>
              <a:t>Assumptions and Test Requirements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166801"/>
            <a:ext cx="7556485" cy="4959362"/>
          </a:xfrm>
        </p:spPr>
        <p:txBody>
          <a:bodyPr>
            <a:normAutofit lnSpcReduction="10000"/>
          </a:bodyPr>
          <a:lstStyle/>
          <a:p>
            <a:r>
              <a:rPr lang="en-US" sz="2900" dirty="0" smtClean="0"/>
              <a:t>Assumptions</a:t>
            </a:r>
            <a:endParaRPr lang="en-US" sz="3300" dirty="0"/>
          </a:p>
          <a:p>
            <a:pPr lvl="1"/>
            <a:r>
              <a:rPr lang="en-US" sz="1900" dirty="0"/>
              <a:t>Measurements are for the set of peripherals (not individually metered)</a:t>
            </a:r>
          </a:p>
          <a:p>
            <a:pPr lvl="1"/>
            <a:r>
              <a:rPr lang="en-US" sz="1900" dirty="0" smtClean="0"/>
              <a:t>Only Datasheet </a:t>
            </a:r>
            <a:r>
              <a:rPr lang="en-US" sz="1900" dirty="0"/>
              <a:t>specifications </a:t>
            </a:r>
            <a:r>
              <a:rPr lang="en-US" sz="1900" dirty="0" smtClean="0"/>
              <a:t>form the peripheral power profile</a:t>
            </a:r>
            <a:endParaRPr lang="en-US" sz="1900" dirty="0"/>
          </a:p>
          <a:p>
            <a:pPr lvl="1"/>
            <a:r>
              <a:rPr lang="en-US" sz="1900" dirty="0"/>
              <a:t>Matched signaling voltages between MCU and </a:t>
            </a:r>
            <a:r>
              <a:rPr lang="en-US" sz="1900" dirty="0" smtClean="0"/>
              <a:t>peripheral</a:t>
            </a:r>
          </a:p>
          <a:p>
            <a:pPr lvl="1"/>
            <a:endParaRPr lang="en-US" dirty="0"/>
          </a:p>
          <a:p>
            <a:r>
              <a:rPr lang="en-US" dirty="0"/>
              <a:t>Test setup</a:t>
            </a:r>
          </a:p>
          <a:p>
            <a:pPr lvl="1"/>
            <a:r>
              <a:rPr lang="en-US" sz="1900" dirty="0"/>
              <a:t>Tests use random data and </a:t>
            </a:r>
            <a:r>
              <a:rPr lang="en-US" sz="1900" dirty="0" smtClean="0"/>
              <a:t>addresses for memory devices</a:t>
            </a:r>
          </a:p>
          <a:p>
            <a:pPr lvl="1"/>
            <a:r>
              <a:rPr lang="en-US" sz="1900" dirty="0" smtClean="0"/>
              <a:t>Average </a:t>
            </a:r>
            <a:r>
              <a:rPr lang="en-US" sz="1900" dirty="0"/>
              <a:t>2048 test </a:t>
            </a:r>
            <a:r>
              <a:rPr lang="en-US" sz="1900" dirty="0" smtClean="0"/>
              <a:t>results</a:t>
            </a:r>
          </a:p>
          <a:p>
            <a:pPr lvl="2"/>
            <a:r>
              <a:rPr lang="en-US" sz="1900" dirty="0" smtClean="0"/>
              <a:t>Should be deterministic as possible</a:t>
            </a:r>
          </a:p>
          <a:p>
            <a:pPr lvl="1"/>
            <a:r>
              <a:rPr lang="en-US" sz="1900" dirty="0" smtClean="0"/>
              <a:t>Use as high a sampling frequency as the operation will allow</a:t>
            </a:r>
          </a:p>
          <a:p>
            <a:pPr lvl="2"/>
            <a:r>
              <a:rPr lang="en-US" sz="1900" dirty="0" smtClean="0"/>
              <a:t>Buffer size is 10240 samples * 4 channels including state</a:t>
            </a:r>
          </a:p>
          <a:p>
            <a:pPr lvl="2"/>
            <a:r>
              <a:rPr lang="en-US" sz="1900" dirty="0" smtClean="0"/>
              <a:t>Therefore a 10ms test can use about a 1us sample rate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8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Power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device driver contains a lookup table of state-voltage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device enters a new state, the voltage is changed to correspond with the requirements of that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Setup the onboard peripheral to correspond with the ability of the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was generally abandoned because it was found that the MCU could end up charging the domain via the communicating port pins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it does apply to I</a:t>
            </a:r>
            <a:r>
              <a:rPr lang="en-US" baseline="30000" dirty="0" smtClean="0"/>
              <a:t>2</a:t>
            </a:r>
            <a:r>
              <a:rPr lang="en-US" dirty="0" smtClean="0"/>
              <a:t>C 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3" y="1287202"/>
            <a:ext cx="4363372" cy="922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953" y="2616967"/>
            <a:ext cx="4363372" cy="121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52" y="4269567"/>
            <a:ext cx="4363374" cy="9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Microchip 25AA512 EEPROM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128bytes written and verified </a:t>
                </a:r>
                <a:r>
                  <a:rPr lang="en-US" sz="1200" dirty="0" smtClean="0"/>
                  <a:t>at 7.5MHz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200" i="1"/>
                        </m:ctrlPr>
                      </m:sSupPr>
                      <m:e>
                        <m:r>
                          <a:rPr lang="en-US" sz="1200" i="1"/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200" i="1"/>
                            </m:ctrlPr>
                          </m:fPr>
                          <m:num>
                            <m:r>
                              <a:rPr lang="en-US" sz="1200" i="1"/>
                              <m:t>−</m:t>
                            </m:r>
                            <m:r>
                              <a:rPr lang="en-US" sz="1200" i="1"/>
                              <m:t>𝑡</m:t>
                            </m:r>
                          </m:num>
                          <m:den>
                            <m:r>
                              <a:rPr lang="en-US" sz="1200" i="1"/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Voltage spike @ 1ms hits approximately 20mA, is measured and integrated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1" y="1435100"/>
            <a:ext cx="2986621" cy="19088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0004"/>
              </p:ext>
            </p:extLst>
          </p:nvPr>
        </p:nvGraphicFramePr>
        <p:xfrm>
          <a:off x="1416685" y="5013643"/>
          <a:ext cx="2574925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466090"/>
                <a:gridCol w="688340"/>
                <a:gridCol w="734060"/>
                <a:gridCol w="68643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10.24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3.49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-65.91%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Write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13.79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17.85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29.47%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Wait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64.59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33.71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-47.80%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17.58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17.40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-1.02%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8.81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7.96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-9.57%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115.02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80.43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-30.07%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Numonyx</a:t>
            </a:r>
            <a:r>
              <a:rPr lang="en-US" dirty="0" smtClean="0"/>
              <a:t> 25PX16 Serial Flash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4K subsector, modify 128B within the (cached) subsector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Rewrite the subsector 1 page (256B)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the 4K subsector, verify against the cached copy</a:t>
            </a:r>
            <a:endParaRPr lang="en-US" sz="1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435100"/>
            <a:ext cx="2743200" cy="219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41625"/>
              </p:ext>
            </p:extLst>
          </p:nvPr>
        </p:nvGraphicFramePr>
        <p:xfrm>
          <a:off x="1363764" y="4923903"/>
          <a:ext cx="245427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493395"/>
                <a:gridCol w="678180"/>
                <a:gridCol w="720725"/>
                <a:gridCol w="56197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Static (</a:t>
                      </a:r>
                      <a:r>
                        <a:rPr lang="en-US" sz="800" b="1" dirty="0" err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uJ</a:t>
                      </a: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)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10.73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5.63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-47.58%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Read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71.51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72.36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1.19%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Erase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-0.13%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Write*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89.48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99.16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10.82%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Wait*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574.84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365.75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-36.37%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83.78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52.77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-37.02%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38.92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38.20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-1.85%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2666.18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1614.57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-39.44%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5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Micro-SD Card (SPI Mode) Write Operation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Protocol is polling based, making it difficult to conform to our assumption that all communication take place at the same voltage … but not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lternate Process 1"/>
          <p:cNvSpPr/>
          <p:nvPr/>
        </p:nvSpPr>
        <p:spPr>
          <a:xfrm>
            <a:off x="3019377" y="1131440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Up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(1ms &lt; t &lt; 35ms)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lternate Process 3"/>
          <p:cNvSpPr/>
          <p:nvPr/>
        </p:nvSpPr>
        <p:spPr>
          <a:xfrm>
            <a:off x="3019377" y="1848139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(10ms &lt; t &lt; 1000ms)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lternate Process 6"/>
          <p:cNvSpPr/>
          <p:nvPr/>
        </p:nvSpPr>
        <p:spPr>
          <a:xfrm>
            <a:off x="3065969" y="3447547"/>
            <a:ext cx="11153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 &lt; t &lt; 250ms)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3702000" y="1671196"/>
            <a:ext cx="0" cy="17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Alternate Process 61"/>
          <p:cNvSpPr/>
          <p:nvPr/>
        </p:nvSpPr>
        <p:spPr>
          <a:xfrm>
            <a:off x="4772529" y="2731506"/>
            <a:ext cx="682626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lternate Process 20"/>
          <p:cNvSpPr/>
          <p:nvPr/>
        </p:nvSpPr>
        <p:spPr>
          <a:xfrm>
            <a:off x="3065969" y="2731506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Command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>
            <a:stCxn id="11" idx="1"/>
            <a:endCxn id="12" idx="3"/>
          </p:cNvCxnSpPr>
          <p:nvPr/>
        </p:nvCxnSpPr>
        <p:spPr>
          <a:xfrm flipH="1">
            <a:off x="4431219" y="3001381"/>
            <a:ext cx="3413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9" idx="3"/>
          </p:cNvCxnSpPr>
          <p:nvPr/>
        </p:nvCxnSpPr>
        <p:spPr>
          <a:xfrm flipV="1">
            <a:off x="4181319" y="3717421"/>
            <a:ext cx="23313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urved Connector 14"/>
          <p:cNvCxnSpPr>
            <a:stCxn id="9" idx="3"/>
            <a:endCxn id="9" idx="2"/>
          </p:cNvCxnSpPr>
          <p:nvPr/>
        </p:nvCxnSpPr>
        <p:spPr>
          <a:xfrm flipH="1">
            <a:off x="3623644" y="3717422"/>
            <a:ext cx="557676" cy="269875"/>
          </a:xfrm>
          <a:prstGeom prst="bentConnector4">
            <a:avLst>
              <a:gd name="adj1" fmla="val -13664"/>
              <a:gd name="adj2" fmla="val 184706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Curved Connector 17"/>
          <p:cNvCxnSpPr>
            <a:stCxn id="8" idx="2"/>
            <a:endCxn id="11" idx="0"/>
          </p:cNvCxnSpPr>
          <p:nvPr/>
        </p:nvCxnSpPr>
        <p:spPr>
          <a:xfrm rot="16200000" flipH="1">
            <a:off x="4236116" y="1853776"/>
            <a:ext cx="343617" cy="141184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Alternate Process 3"/>
          <p:cNvSpPr/>
          <p:nvPr/>
        </p:nvSpPr>
        <p:spPr>
          <a:xfrm>
            <a:off x="4560283" y="1835179"/>
            <a:ext cx="1107125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/ Exit Power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37"/>
          <p:cNvCxnSpPr>
            <a:stCxn id="17" idx="2"/>
            <a:endCxn id="11" idx="0"/>
          </p:cNvCxnSpPr>
          <p:nvPr/>
        </p:nvCxnSpPr>
        <p:spPr>
          <a:xfrm rot="5400000">
            <a:off x="4935556" y="2553215"/>
            <a:ext cx="356577" cy="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Alternate Process 20"/>
          <p:cNvSpPr/>
          <p:nvPr/>
        </p:nvSpPr>
        <p:spPr>
          <a:xfrm>
            <a:off x="4431221" y="3444661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(Verify)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19" idx="0"/>
            <a:endCxn id="11" idx="2"/>
          </p:cNvCxnSpPr>
          <p:nvPr/>
        </p:nvCxnSpPr>
        <p:spPr>
          <a:xfrm flipH="1" flipV="1">
            <a:off x="5113842" y="3271256"/>
            <a:ext cx="4" cy="1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985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33862"/>
            <a:ext cx="5486400" cy="566738"/>
          </a:xfrm>
        </p:spPr>
        <p:txBody>
          <a:bodyPr/>
          <a:lstStyle/>
          <a:p>
            <a:pPr algn="ctr"/>
            <a:r>
              <a:rPr lang="en-US" dirty="0" smtClean="0"/>
              <a:t>SD-Card Timing Variations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00600"/>
            <a:ext cx="54864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tests tend to be </a:t>
            </a:r>
            <a:r>
              <a:rPr lang="en-US" dirty="0" smtClean="0"/>
              <a:t>non-deterministic because of the SD-Card protocol and onboard MMU.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operations complete near the 160ms mark, some near the 180ms 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Optimizing the wake-up-and-poll time is under further research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85845"/>
          </a:xfrm>
        </p:spPr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612775"/>
            <a:ext cx="548640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Lexar Micro-SD Card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00458"/>
              </p:ext>
            </p:extLst>
          </p:nvPr>
        </p:nvGraphicFramePr>
        <p:xfrm>
          <a:off x="1755487" y="782392"/>
          <a:ext cx="2454275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513715"/>
                <a:gridCol w="639445"/>
                <a:gridCol w="639445"/>
                <a:gridCol w="6616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IODVS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Delta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-62.52%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Write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17.08%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-50.79%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Verify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6.05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21.73%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32.6852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23.2879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-28.75%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600"/>
              </p:ext>
            </p:extLst>
          </p:nvPr>
        </p:nvGraphicFramePr>
        <p:xfrm>
          <a:off x="5604279" y="800013"/>
          <a:ext cx="2454275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513715"/>
                <a:gridCol w="639445"/>
                <a:gridCol w="639445"/>
                <a:gridCol w="6616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IODVS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Delta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-62.52%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Write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17.08%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-50.79%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Verify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6.05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21.73%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32.6852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23.2879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-28.75%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ADMMicro</a:t>
            </a:r>
            <a:r>
              <a:rPr lang="en-US" dirty="0" smtClean="0"/>
              <a:t> / </a:t>
            </a:r>
            <a:r>
              <a:rPr lang="en-US" dirty="0" err="1" smtClean="0"/>
              <a:t>Gridpoint</a:t>
            </a:r>
            <a:endParaRPr lang="en-US" dirty="0" smtClean="0"/>
          </a:p>
          <a:p>
            <a:pPr lvl="1"/>
            <a:r>
              <a:rPr lang="en-US" sz="2400" dirty="0" smtClean="0"/>
              <a:t>Energy Management / Building Automation</a:t>
            </a:r>
          </a:p>
          <a:p>
            <a:pPr lvl="1"/>
            <a:r>
              <a:rPr lang="en-US" sz="2400" dirty="0" smtClean="0"/>
              <a:t>Commercial sub-metering </a:t>
            </a:r>
            <a:r>
              <a:rPr lang="en-US" sz="2400" dirty="0" smtClean="0"/>
              <a:t>building loads (HVAC / Lighting / etc.)</a:t>
            </a:r>
          </a:p>
          <a:p>
            <a:pPr lvl="1"/>
            <a:r>
              <a:rPr lang="en-US" sz="2400" dirty="0" smtClean="0"/>
              <a:t>Environmental / Lighting Control</a:t>
            </a:r>
          </a:p>
          <a:p>
            <a:pPr lvl="2"/>
            <a:r>
              <a:rPr lang="en-US" sz="2000" dirty="0" smtClean="0"/>
              <a:t>Communicating thermostats / remote sensors</a:t>
            </a:r>
          </a:p>
          <a:p>
            <a:r>
              <a:rPr lang="en-US" dirty="0" err="1" smtClean="0"/>
              <a:t>Elster</a:t>
            </a:r>
            <a:endParaRPr lang="en-US" dirty="0" smtClean="0"/>
          </a:p>
          <a:p>
            <a:pPr lvl="1"/>
            <a:r>
              <a:rPr lang="en-US" dirty="0" smtClean="0"/>
              <a:t>Utility Metering (Gas / Water / </a:t>
            </a:r>
            <a:r>
              <a:rPr lang="en-US" u="sng" dirty="0" smtClean="0"/>
              <a:t>Electricity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Measurement accuracy and data integrity are key!</a:t>
            </a:r>
          </a:p>
          <a:p>
            <a:pPr lvl="2"/>
            <a:r>
              <a:rPr lang="en-US" dirty="0" smtClean="0"/>
              <a:t>Communication via 900MHz Mesh / 2.4GHz </a:t>
            </a:r>
            <a:r>
              <a:rPr lang="en-US" dirty="0" err="1" smtClean="0"/>
              <a:t>Zigbee</a:t>
            </a:r>
            <a:r>
              <a:rPr lang="en-US" dirty="0" smtClean="0"/>
              <a:t> / 2G/3G</a:t>
            </a:r>
          </a:p>
          <a:p>
            <a:r>
              <a:rPr lang="en-US" dirty="0" smtClean="0"/>
              <a:t>NCSU</a:t>
            </a:r>
          </a:p>
          <a:p>
            <a:pPr lvl="1"/>
            <a:r>
              <a:rPr lang="en-US" dirty="0" smtClean="0"/>
              <a:t>Working with Dr. Dean on low-power embedded systems</a:t>
            </a:r>
          </a:p>
          <a:p>
            <a:pPr lvl="2"/>
            <a:r>
              <a:rPr lang="en-US" dirty="0" smtClean="0"/>
              <a:t>Mitigating performance loss due to power requirements</a:t>
            </a:r>
            <a:r>
              <a:rPr lang="en-US" dirty="0"/>
              <a:t> … or at least quantifying them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4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Kingston Micro-SD Card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800458"/>
              </p:ext>
            </p:extLst>
          </p:nvPr>
        </p:nvGraphicFramePr>
        <p:xfrm>
          <a:off x="1755487" y="782392"/>
          <a:ext cx="2454275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513715"/>
                <a:gridCol w="639445"/>
                <a:gridCol w="639445"/>
                <a:gridCol w="6616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IODVS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Delta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-62.52%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Write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17.08%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-50.79%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Verify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6.05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21.73%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32.6852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23.2879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-28.75%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600"/>
              </p:ext>
            </p:extLst>
          </p:nvPr>
        </p:nvGraphicFramePr>
        <p:xfrm>
          <a:off x="5604279" y="800013"/>
          <a:ext cx="2454275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513715"/>
                <a:gridCol w="639445"/>
                <a:gridCol w="639445"/>
                <a:gridCol w="6616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IODVS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Delta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-62.52%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Write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17.08%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-50.79%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Verify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6.05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21.73%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32.6852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23.2879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-28.75%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Content Placeholder 12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Honeywell HIH6130 Te</a:t>
            </a:r>
            <a:r>
              <a:rPr lang="en-US" dirty="0" smtClean="0"/>
              <a:t>mperature / Humidity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C devices operate in open-collector mode. The bus is pulled to the device </a:t>
            </a:r>
            <a:r>
              <a:rPr lang="en-US" sz="1100" dirty="0" err="1" smtClean="0"/>
              <a:t>Vdd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Therefore, only reading a response from the device requires matched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Has the added benefit that high voltages increase I2C speed</a:t>
            </a:r>
            <a:endParaRPr lang="en-US" sz="1100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513091"/>
              </p:ext>
            </p:extLst>
          </p:nvPr>
        </p:nvGraphicFramePr>
        <p:xfrm>
          <a:off x="1298287" y="4764188"/>
          <a:ext cx="2454275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513715"/>
                <a:gridCol w="639445"/>
                <a:gridCol w="639445"/>
                <a:gridCol w="6616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Static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IODVS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Delta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1.16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-62.52%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Write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4.45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17.08%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Wait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18.09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8.90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-50.79%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Verify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6.05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21.73%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32.6852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23.2879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-28.75%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45" y="1435100"/>
            <a:ext cx="3011907" cy="1629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9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Significant energy savings throughout the dominant periods of operation</a:t>
            </a:r>
          </a:p>
          <a:p>
            <a:pPr lvl="1"/>
            <a:r>
              <a:rPr lang="en-US" dirty="0" smtClean="0"/>
              <a:t>May benefit cost</a:t>
            </a:r>
          </a:p>
          <a:p>
            <a:pPr lvl="1"/>
            <a:r>
              <a:rPr lang="en-US" dirty="0" smtClean="0"/>
              <a:t>May yield better performance</a:t>
            </a:r>
          </a:p>
          <a:p>
            <a:pPr lvl="2"/>
            <a:r>
              <a:rPr lang="en-US" dirty="0" smtClean="0"/>
              <a:t>RSM distance</a:t>
            </a:r>
          </a:p>
          <a:p>
            <a:pPr lvl="2"/>
            <a:r>
              <a:rPr lang="en-US" dirty="0" smtClean="0"/>
              <a:t>Thermal impact of relays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Near-zero CPU impact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Near-zero performance impact</a:t>
            </a:r>
          </a:p>
          <a:p>
            <a:endParaRPr lang="en-US" dirty="0" smtClean="0"/>
          </a:p>
          <a:p>
            <a:r>
              <a:rPr lang="en-US" dirty="0" smtClean="0"/>
              <a:t>Driver retrofit isn’t complex</a:t>
            </a:r>
          </a:p>
          <a:p>
            <a:endParaRPr lang="en-US" dirty="0" smtClean="0"/>
          </a:p>
          <a:p>
            <a:r>
              <a:rPr lang="en-US" dirty="0" smtClean="0"/>
              <a:t>Regulator modulation can be as simple or as complex as required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Requires an adjustable regulator (SMPS realistically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Adds cost</a:t>
            </a:r>
          </a:p>
          <a:p>
            <a:pPr lvl="1"/>
            <a:r>
              <a:rPr lang="en-US" dirty="0" smtClean="0"/>
              <a:t>Potentially adds complexity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Requires some method of modulation</a:t>
            </a:r>
          </a:p>
          <a:p>
            <a:pPr lvl="1"/>
            <a:r>
              <a:rPr lang="en-US" dirty="0" smtClean="0"/>
              <a:t>PWM, DAC, Digital Pot.,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Requires specific knowledge of peripheral operation</a:t>
            </a:r>
          </a:p>
          <a:p>
            <a:pPr lvl="1"/>
            <a:r>
              <a:rPr lang="en-US" dirty="0" smtClean="0"/>
              <a:t>Second-Sourcing may be impacted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Voltage slack is decreased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 /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application of IODVS is need-specific</a:t>
            </a:r>
          </a:p>
          <a:p>
            <a:pPr lvl="1"/>
            <a:r>
              <a:rPr lang="en-US" dirty="0" smtClean="0"/>
              <a:t>We have used a DAC here because it gives us the greatest flexibility, other solutions are far cheaper</a:t>
            </a:r>
          </a:p>
          <a:p>
            <a:pPr lvl="1"/>
            <a:r>
              <a:rPr lang="en-US" dirty="0" smtClean="0"/>
              <a:t>You could just as easily use a MOSFET connected to the FB chain</a:t>
            </a:r>
          </a:p>
          <a:p>
            <a:pPr lvl="1"/>
            <a:r>
              <a:rPr lang="en-US" dirty="0" smtClean="0"/>
              <a:t>The best voltages to use need to be researched before design</a:t>
            </a:r>
          </a:p>
          <a:p>
            <a:endParaRPr lang="en-US" dirty="0" smtClean="0"/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Write-completion predictor for polling based protocols (SD in particular)</a:t>
            </a:r>
          </a:p>
          <a:p>
            <a:pPr lvl="1"/>
            <a:r>
              <a:rPr lang="en-US" dirty="0" smtClean="0"/>
              <a:t>Cost model in terms of component reduction (NV-RAM electrolytic capacitor) vs component addition (SMPS modulation)</a:t>
            </a:r>
          </a:p>
          <a:p>
            <a:pPr lvl="1"/>
            <a:r>
              <a:rPr lang="en-US" dirty="0" smtClean="0"/>
              <a:t>SMPS response time / efficiency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100" dirty="0" smtClean="0"/>
              <a:t>Thank you!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55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Peripherals in Embedded Systems</a:t>
            </a:r>
            <a:endParaRPr lang="en-US" dirty="0" smtClean="0"/>
          </a:p>
          <a:p>
            <a:r>
              <a:rPr lang="en-US" dirty="0" smtClean="0"/>
              <a:t>Energy Management: PEGMA</a:t>
            </a:r>
            <a:endParaRPr lang="en-US" dirty="0" smtClean="0"/>
          </a:p>
          <a:p>
            <a:r>
              <a:rPr lang="en-US" dirty="0" smtClean="0"/>
              <a:t>Current Research and Objectives</a:t>
            </a:r>
            <a:endParaRPr lang="en-US" dirty="0" smtClean="0"/>
          </a:p>
          <a:p>
            <a:r>
              <a:rPr lang="en-US" dirty="0" smtClean="0"/>
              <a:t>Methods and Results</a:t>
            </a:r>
            <a:endParaRPr lang="en-US" dirty="0" smtClean="0"/>
          </a:p>
          <a:p>
            <a:r>
              <a:rPr lang="en-US" dirty="0" smtClean="0"/>
              <a:t>Conclusions and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Remote Sensor Module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Measures Temperature, Humidity, Light, Two external thermistors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Communicates via Modbus over RS485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CAT5 </a:t>
                </a:r>
                <a:r>
                  <a:rPr lang="en-US" dirty="0" smtClean="0"/>
                  <a:t>Resistance: 29</a:t>
                </a:r>
                <a:r>
                  <a:rPr lang="el-GR" dirty="0" smtClean="0"/>
                  <a:t>Ω</a:t>
                </a:r>
                <a:r>
                  <a:rPr lang="en-US" dirty="0" smtClean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 smtClean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4 devices @ 50mA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.2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l-GR" dirty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RS485 max distance is rated for 4000ft over 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distance is therefore limited by power consumption rather than line impedance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50mA 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 we decrease the worst case?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1727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Primarily used for logging temperatures in freezers over the course of a power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temperature profile determines if food is safe or must be thrown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Upon detecting a loss of power: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 goes into sleep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Wakes up every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Takes two external temperature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Logs them to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Goes back to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 is necessary in case the battery depletes before power is restored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write to EEPROM dominates the operational energy consumption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313411"/>
            <a:ext cx="3838510" cy="861464"/>
          </a:xfrm>
        </p:spPr>
        <p:txBody>
          <a:bodyPr anchor="t">
            <a:normAutofit lnSpcReduction="10000"/>
          </a:bodyPr>
          <a:lstStyle/>
          <a:p>
            <a:r>
              <a:rPr lang="en-US" sz="2000" dirty="0" smtClean="0"/>
              <a:t>Remote Sensor Module </a:t>
            </a:r>
            <a:r>
              <a:rPr lang="en-US" sz="2000" dirty="0" smtClean="0"/>
              <a:t>Rev2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Voltage drop became such an issue that the RSM was redesigned to accept 24Vac and use less power (at increased cost)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8" y="2711053"/>
            <a:ext cx="3838575" cy="287893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313411"/>
            <a:ext cx="3717933" cy="861464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Zone Sensor </a:t>
            </a:r>
            <a:r>
              <a:rPr lang="en-US" dirty="0" smtClean="0"/>
              <a:t>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smtClean="0"/>
              <a:t>An example of one of the external thermistors connected to RSMs and TLSs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2756297"/>
            <a:ext cx="3717925" cy="2788443"/>
          </a:xfrm>
        </p:spPr>
      </p:pic>
    </p:spTree>
    <p:extLst>
      <p:ext uri="{BB962C8B-B14F-4D97-AF65-F5344CB8AC3E}">
        <p14:creationId xmlns:p14="http://schemas.microsoft.com/office/powerpoint/2010/main" val="40870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Rex Electricity Meter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Electrolytic capacitor continues to run the meter for ~200ms after a power failure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 </a:t>
            </a:r>
            <a:r>
              <a:rPr lang="en-US" dirty="0" smtClean="0"/>
              <a:t>8051 Metrology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 Cortex-M3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Encryption Keys?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Ember </a:t>
            </a:r>
            <a:r>
              <a:rPr lang="en-US" dirty="0" err="1" smtClean="0"/>
              <a:t>Zigbee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</p:txBody>
      </p:sp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NV-RAM Functionality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59" y="2237447"/>
            <a:ext cx="3010320" cy="19243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 has a limited write-cycle count (~1,000,000)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values need to be updated constantly </a:t>
            </a:r>
            <a:r>
              <a:rPr lang="en-US" u="sng" dirty="0" smtClean="0"/>
              <a:t>and preserved across power failures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indexes into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accumulations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Use RAM, and use an interrupt to back it up as power fail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 capacitor capable of holding </a:t>
            </a:r>
            <a:r>
              <a:rPr lang="en-US" dirty="0" err="1" smtClean="0"/>
              <a:t>Vdd</a:t>
            </a:r>
            <a:r>
              <a:rPr lang="en-US" dirty="0" smtClean="0"/>
              <a:t> while backup is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Actual communication is only 7.7% of the total write time. The other 92.3% is a mandatory wait period imposed by the chip ‘page-write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can we decrease the energy consumed during the page write time?</a:t>
            </a:r>
          </a:p>
        </p:txBody>
      </p:sp>
    </p:spTree>
    <p:extLst>
      <p:ext uri="{BB962C8B-B14F-4D97-AF65-F5344CB8AC3E}">
        <p14:creationId xmlns:p14="http://schemas.microsoft.com/office/powerpoint/2010/main" val="42104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PEGMA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Peripheral Energy Generation Measurement and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4x + 1 input (boost)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 output boost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independently adjustable buck SMPS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MCU: STM32F205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2x 10-bit DAC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3x 12-bit ADC (2 MSPS per)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Peripherals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Temp/Humidity Sensor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Micro-SD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RS232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RS485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Zigbee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LEDs / Pushbuttons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Voltage and Current Measurement on each </a:t>
            </a:r>
            <a:r>
              <a:rPr lang="en-US" dirty="0" smtClean="0"/>
              <a:t>SMPS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sub-metering the board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 to measure </a:t>
            </a:r>
            <a:r>
              <a:rPr lang="en-US" dirty="0" smtClean="0"/>
              <a:t>efficiency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1553</Words>
  <Application>Microsoft Office PowerPoint</Application>
  <PresentationFormat>On-screen Show (4:3)</PresentationFormat>
  <Paragraphs>492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Mincho</vt:lpstr>
      <vt:lpstr>SimSun</vt:lpstr>
      <vt:lpstr>Arial</vt:lpstr>
      <vt:lpstr>Calibri</vt:lpstr>
      <vt:lpstr>Cambria Math</vt:lpstr>
      <vt:lpstr>Times New Roman</vt:lpstr>
      <vt:lpstr>ncstate-ppt-template-left-top-logo</vt:lpstr>
      <vt:lpstr>IODVS Intra-Operation Dynamic Voltage Scaling </vt:lpstr>
      <vt:lpstr>About Me</vt:lpstr>
      <vt:lpstr>Agenda</vt:lpstr>
      <vt:lpstr>Motivating Example: Remote Sensor Module</vt:lpstr>
      <vt:lpstr>Motivating Example: Logging Sensor</vt:lpstr>
      <vt:lpstr>PowerPoint Presentation</vt:lpstr>
      <vt:lpstr>Motivating Example: Rex Electricity Meter</vt:lpstr>
      <vt:lpstr>NV-RAM Functionality</vt:lpstr>
      <vt:lpstr>How: PEGMA</vt:lpstr>
      <vt:lpstr>Adjustable SMPS</vt:lpstr>
      <vt:lpstr>Peripheral Domain</vt:lpstr>
      <vt:lpstr>Current Research / Objectives</vt:lpstr>
      <vt:lpstr>Assumptions and Test Requirements</vt:lpstr>
      <vt:lpstr>Peripheral Power Profiles</vt:lpstr>
      <vt:lpstr>Microchip 25AA512 EEPROM</vt:lpstr>
      <vt:lpstr>Numonyx 25PX16 Serial Flash</vt:lpstr>
      <vt:lpstr>Micro-SD Card (SPI Mode) Write Operation</vt:lpstr>
      <vt:lpstr>SD-Card Timing Variations</vt:lpstr>
      <vt:lpstr>PowerPoint Presentation</vt:lpstr>
      <vt:lpstr>PowerPoint Presentation</vt:lpstr>
      <vt:lpstr>Honeywell HIH6130 Temperature / Humidity Sensor</vt:lpstr>
      <vt:lpstr>Comparison</vt:lpstr>
      <vt:lpstr>Conclusions / Further Research</vt:lpstr>
    </vt:vector>
  </TitlesOfParts>
  <Company>Elster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drmoore</cp:lastModifiedBy>
  <cp:revision>41</cp:revision>
  <dcterms:created xsi:type="dcterms:W3CDTF">2014-10-16T14:27:07Z</dcterms:created>
  <dcterms:modified xsi:type="dcterms:W3CDTF">2014-10-17T04:55:19Z</dcterms:modified>
</cp:coreProperties>
</file>